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 sz="4000" b="1">
                <a:solidFill>
                  <a:srgbClr val="000000"/>
                </a:solidFill>
              </a:defRPr>
            </a:pPr>
            <a:r>
              <a:t>Analyzing Singapore's Bubble Tea Market Share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 sz="2000">
                <a:solidFill>
                  <a:srgbClr val="000000"/>
                </a:solidFill>
              </a:defRPr>
            </a:pPr>
            <a:r>
              <a:t>Presentation for Analyzing Singapore's Bubble Tea Market Share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000000"/>
                </a:solidFill>
              </a:defRPr>
            </a:pPr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Bef>
                <a:spcPts val="700"/>
              </a:spcBef>
              <a:spcAft>
                <a:spcPts val="1400"/>
              </a:spcAft>
              <a:defRPr sz="2200" b="1">
                <a:solidFill>
                  <a:srgbClr val="000000"/>
                </a:solidFill>
              </a:defRPr>
            </a:pPr>
            <a:r>
              <a:t>Purpose of the research</a:t>
            </a:r>
          </a:p>
          <a:p>
            <a:pPr>
              <a:spcBef>
                <a:spcPts val="700"/>
              </a:spcBef>
              <a:spcAft>
                <a:spcPts val="1400"/>
              </a:spcAft>
              <a:defRPr sz="2200">
                <a:solidFill>
                  <a:srgbClr val="000000"/>
                </a:solidFill>
              </a:defRPr>
            </a:pPr>
            <a:r>
              <a:t>The growing popularity of bubble tea in Singapore</a:t>
            </a:r>
          </a:p>
          <a:p>
            <a:pPr>
              <a:spcBef>
                <a:spcPts val="700"/>
              </a:spcBef>
              <a:spcAft>
                <a:spcPts val="1400"/>
              </a:spcAft>
              <a:defRPr sz="2200" b="1">
                <a:solidFill>
                  <a:srgbClr val="000000"/>
                </a:solidFill>
              </a:defRPr>
            </a:pPr>
            <a:r>
              <a:t>Objectives of the presentation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000000"/>
                </a:solidFill>
              </a:defRPr>
            </a:pPr>
            <a:r>
              <a:t>Market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>
              <a:spcBef>
                <a:spcPts val="700"/>
              </a:spcBef>
              <a:spcAft>
                <a:spcPts val="1400"/>
              </a:spcAft>
              <a:defRPr sz="1800">
                <a:solidFill>
                  <a:srgbClr val="000000"/>
                </a:solidFill>
              </a:defRPr>
            </a:pPr>
            <a:r>
              <a:t>The size of the bubble tea market in Singapore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  <a:p>
            <a:pPr>
              <a:spcBef>
                <a:spcPts val="700"/>
              </a:spcBef>
              <a:spcAft>
                <a:spcPts val="1400"/>
              </a:spcAft>
              <a:defRPr sz="1800">
                <a:solidFill>
                  <a:srgbClr val="000000"/>
                </a:solidFill>
              </a:defRPr>
            </a:pPr>
            <a:r>
              <a:t>Key players in the Singapore bubble tea market</a:t>
            </a:r>
          </a:p>
          <a:p>
            <a:pPr>
              <a:spcBef>
                <a:spcPts val="700"/>
              </a:spcBef>
              <a:spcAft>
                <a:spcPts val="1400"/>
              </a:spcAft>
              <a:defRPr sz="1800" b="1">
                <a:solidFill>
                  <a:srgbClr val="000000"/>
                </a:solidFill>
              </a:defRPr>
            </a:pPr>
            <a:r>
              <a:t>Trends influencing market growth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000000"/>
                </a:solidFill>
              </a:defRPr>
            </a:pPr>
            <a:r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>
              <a:spcBef>
                <a:spcPts val="700"/>
              </a:spcBef>
              <a:spcAft>
                <a:spcPts val="1400"/>
              </a:spcAft>
            </a:pPr>
            <a:r>
              <a:rPr b="1" sz="1800">
                <a:solidFill>
                  <a:srgbClr val="000000"/>
                </a:solidFill>
              </a:rPr>
              <a:t>Sources of data:</a:t>
            </a:r>
            <a:r>
              <a:rPr sz="1800">
                <a:solidFill>
                  <a:srgbClr val="000000"/>
                </a:solidFill>
              </a:rPr>
              <a:t> Market surveys, sales data, online reviews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  <a:p>
            <a:pPr>
              <a:spcBef>
                <a:spcPts val="700"/>
              </a:spcBef>
              <a:spcAft>
                <a:spcPts val="1400"/>
              </a:spcAft>
            </a:pPr>
            <a:r>
              <a:rPr b="1" sz="1800">
                <a:solidFill>
                  <a:srgbClr val="000000"/>
                </a:solidFill>
              </a:rPr>
              <a:t>Criteria for selection:</a:t>
            </a:r>
            <a:r>
              <a:rPr sz="1800">
                <a:solidFill>
                  <a:srgbClr val="000000"/>
                </a:solidFill>
              </a:rPr>
              <a:t> Relevance, credibility, latest availability</a:t>
            </a:r>
          </a:p>
          <a:p>
            <a:pPr>
              <a:spcBef>
                <a:spcPts val="700"/>
              </a:spcBef>
              <a:spcAft>
                <a:spcPts val="1400"/>
              </a:spcAft>
            </a:pPr>
            <a:r>
              <a:rPr b="1" sz="1800">
                <a:solidFill>
                  <a:srgbClr val="000000"/>
                </a:solidFill>
              </a:rPr>
              <a:t>Analysis techniques used:</a:t>
            </a:r>
            <a:r>
              <a:rPr sz="1800">
                <a:solidFill>
                  <a:srgbClr val="000000"/>
                </a:solidFill>
              </a:rPr>
              <a:t> Competitive analysis, trend analysis, consumer preference assessment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000000"/>
                </a:solidFill>
              </a:defRPr>
            </a:pPr>
            <a:r>
              <a:t>Market Share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>
              <a:spcBef>
                <a:spcPts val="700"/>
              </a:spcBef>
              <a:spcAft>
                <a:spcPts val="1400"/>
              </a:spcAft>
              <a:defRPr sz="1800" b="1">
                <a:solidFill>
                  <a:srgbClr val="000000"/>
                </a:solidFill>
              </a:defRPr>
            </a:pPr>
            <a:r>
              <a:t>Market share of key bubble tea brands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  <a:p>
            <a:pPr>
              <a:spcBef>
                <a:spcPts val="700"/>
              </a:spcBef>
              <a:spcAft>
                <a:spcPts val="1400"/>
              </a:spcAft>
              <a:defRPr sz="1800" b="1">
                <a:solidFill>
                  <a:srgbClr val="000000"/>
                </a:solidFill>
              </a:defRPr>
            </a:pPr>
            <a:r>
              <a:t>Year-over-year growth trends</a:t>
            </a:r>
          </a:p>
          <a:p>
            <a:pPr>
              <a:spcBef>
                <a:spcPts val="700"/>
              </a:spcBef>
              <a:spcAft>
                <a:spcPts val="1400"/>
              </a:spcAft>
              <a:defRPr sz="1800">
                <a:solidFill>
                  <a:srgbClr val="000000"/>
                </a:solidFill>
              </a:defRPr>
            </a:pPr>
            <a:r>
              <a:t>Comparative analysis using line charts and tables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000000"/>
                </a:solidFill>
              </a:defRPr>
            </a:pPr>
            <a:r>
              <a:t>Market Share Analysis -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 algn="just">
              <a:spcAft>
                <a:spcPts val="1000"/>
              </a:spcAft>
              <a:defRPr sz="2400">
                <a:solidFill>
                  <a:srgbClr val="000000"/>
                </a:solidFill>
              </a:defRPr>
            </a:pPr>
            <a:r>
              <a:t>The bubble tea market in Singapore is a vibrant and competitive landscape, characterized by a multitude of brands vying for dominance. Market share analysis reveals a dynamic interplay between established chains and innovative upstarts, each capitalizing on diverse consumer preferences that range from traditional flavors to contemporary, health-conscious concoctions. Leading the market are well-established brands such as LiHO, Koi, and Gong Cha, which have successfully leveraged extensive franchise networks and high brand recognition. However, the market is far from static; recent years have seen the emergence of niche players like The Alley and Tiger Sugar, which differentiate themselves through signature...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000000"/>
                </a:solidFill>
              </a:defRPr>
            </a:pPr>
            <a:r>
              <a:t>Implications for Startups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>
              <a:spcBef>
                <a:spcPts val="700"/>
              </a:spcBef>
              <a:spcAft>
                <a:spcPts val="1400"/>
              </a:spcAft>
              <a:defRPr sz="1800">
                <a:solidFill>
                  <a:srgbClr val="000000"/>
                </a:solidFill>
              </a:defRPr>
            </a:pPr>
            <a:r>
              <a:t>Opportunities identified from data analysis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  <a:p>
            <a:pPr>
              <a:spcBef>
                <a:spcPts val="700"/>
              </a:spcBef>
              <a:spcAft>
                <a:spcPts val="1400"/>
              </a:spcAft>
              <a:defRPr sz="1800">
                <a:solidFill>
                  <a:srgbClr val="000000"/>
                </a:solidFill>
              </a:defRPr>
            </a:pPr>
            <a:r>
              <a:t>Challenges for startups entering the market</a:t>
            </a:r>
          </a:p>
          <a:p>
            <a:pPr>
              <a:spcBef>
                <a:spcPts val="700"/>
              </a:spcBef>
              <a:spcAft>
                <a:spcPts val="1400"/>
              </a:spcAft>
              <a:defRPr sz="1800">
                <a:solidFill>
                  <a:srgbClr val="000000"/>
                </a:solidFill>
              </a:defRPr>
            </a:pPr>
            <a:r>
              <a:t>Strategic recommendations for new entrants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000000"/>
                </a:solidFill>
              </a:defRPr>
            </a:pPr>
            <a:r>
              <a:t>Conclusion and Q&amp;A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  <a:p>
            <a:pPr>
              <a:spcBef>
                <a:spcPts val="700"/>
              </a:spcBef>
              <a:spcAft>
                <a:spcPts val="1400"/>
              </a:spcAft>
              <a:defRPr sz="1800">
                <a:solidFill>
                  <a:srgbClr val="000000"/>
                </a:solidFill>
              </a:defRPr>
            </a:pPr>
            <a:r>
              <a:t>Summary of key insights into Singapore's bubble tea market share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  <a:p>
            <a:pPr>
              <a:spcBef>
                <a:spcPts val="700"/>
              </a:spcBef>
              <a:spcAft>
                <a:spcPts val="1400"/>
              </a:spcAft>
              <a:defRPr sz="1800">
                <a:solidFill>
                  <a:srgbClr val="000000"/>
                </a:solidFill>
              </a:defRPr>
            </a:pPr>
            <a:r>
              <a:t>Implications for the future of the market</a:t>
            </a:r>
          </a:p>
          <a:p>
            <a:pPr>
              <a:spcBef>
                <a:spcPts val="700"/>
              </a:spcBef>
              <a:spcAft>
                <a:spcPts val="1400"/>
              </a:spcAft>
              <a:defRPr sz="1800">
                <a:solidFill>
                  <a:srgbClr val="000000"/>
                </a:solidFill>
              </a:defRPr>
            </a:pPr>
            <a:r>
              <a:t>Invite questions from the audience for further discussion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914400" y="1828800"/>
          <a:ext cx="73152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/>
                <a:gridCol w="3657600"/>
              </a:tblGrid>
              <a:tr h="548640">
                <a:tc>
                  <a:txBody>
                    <a:bodyPr/>
                    <a:lstStyle/>
                    <a:p>
                      <a:pPr algn="ctr"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Key Takeaway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Implication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000000"/>
                          </a:solidFill>
                        </a:defRPr>
                      </a:pPr>
                      <a:r>
                        <a:t>The bubble tea market in Singapore is highly competitive, with a significant number of both local and international players.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000000"/>
                          </a:solidFill>
                        </a:defRPr>
                      </a:pPr>
                      <a:r>
                        <a:t>New entrants must innovate and differentiate to capture market share.</a:t>
                      </a:r>
                    </a:p>
                  </a:txBody>
                  <a:tcPr/>
                </a:tc>
              </a:tr>
              <a:tr h="548640"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000000"/>
                          </a:solidFill>
                        </a:defRPr>
                      </a:pPr>
                      <a:r>
                        <a:t>Consumer preferences are rapidly evolving, with a significant demand for healthier and more diverse flavor options.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000000"/>
                          </a:solidFill>
                        </a:defRPr>
                      </a:pPr>
                      <a:r>
                        <a:t>Opportunity for brands to innovate with product offerings focusing on health, sustainability, and local flavors.</a:t>
                      </a:r>
                    </a:p>
                  </a:txBody>
                  <a:tcPr/>
                </a:tc>
              </a:tr>
              <a:tr h="548640"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000000"/>
                          </a:solidFill>
                        </a:defRPr>
                      </a:pPr>
                      <a:r>
                        <a:t>Technology and social media play a critical role in brand differentiation and customer engagement.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000000"/>
                          </a:solidFill>
                        </a:defRPr>
                      </a:pPr>
                      <a:r>
                        <a:t>Investment in digital marketing and online delivery platforms is essential for growth and customer retention.</a:t>
                      </a:r>
                    </a:p>
                  </a:txBody>
                  <a:tcPr/>
                </a:tc>
              </a:tr>
              <a:tr h="548640"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000000"/>
                          </a:solidFill>
                        </a:defRPr>
                      </a:pPr>
                      <a:r>
                        <a:t>Location and accessibility remain key factors in consumer choice for bubble tea.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000000"/>
                          </a:solidFill>
                        </a:defRPr>
                      </a:pPr>
                      <a:r>
                        <a:t>Strategic placement of outlets and expansion of delivery services are crucial for capturing market share.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74320"/>
            <a:ext cx="365760" cy="36576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274320"/>
            <a:ext cx="365760" cy="36576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0" y="274320"/>
            <a:ext cx="365760" cy="3657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